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583b0445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583b0445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583b0445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583b0445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583b0445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583b0445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16300dc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16300dc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583b044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583b044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583b0445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583b0445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583b0445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583b0445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583b044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583b044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583b0445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583b0445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583b0445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583b0445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583b0445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583b0445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84525" y="455125"/>
            <a:ext cx="858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2464">
                <a:solidFill>
                  <a:schemeClr val="dk1"/>
                </a:solidFill>
              </a:rPr>
              <a:t>US Immigration Trends (1980-2021): </a:t>
            </a:r>
            <a:endParaRPr b="1" sz="2464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Data Analysis of Immigration Patterns &amp; Enforcement Actions</a:t>
            </a:r>
            <a:endParaRPr b="1" sz="2464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330"/>
          </a:p>
        </p:txBody>
      </p:sp>
      <p:sp>
        <p:nvSpPr>
          <p:cNvPr id="60" name="Google Shape;60;p13"/>
          <p:cNvSpPr txBox="1"/>
          <p:nvPr/>
        </p:nvSpPr>
        <p:spPr>
          <a:xfrm>
            <a:off x="904200" y="2032950"/>
            <a:ext cx="733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Betty Yinges 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237" y="2802300"/>
            <a:ext cx="3828576" cy="215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855">
                <a:latin typeface="Arial"/>
                <a:ea typeface="Arial"/>
                <a:cs typeface="Arial"/>
                <a:sym typeface="Arial"/>
              </a:rPr>
              <a:t>Discussion</a:t>
            </a:r>
            <a:endParaRPr b="1" sz="285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44525" y="1111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What Did We Learn?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600">
                <a:solidFill>
                  <a:schemeClr val="dk1"/>
                </a:solidFill>
              </a:rPr>
            </a:br>
            <a:r>
              <a:rPr b="1" lang="en" sz="1600">
                <a:solidFill>
                  <a:schemeClr val="dk1"/>
                </a:solidFill>
              </a:rPr>
              <a:t>Content: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b="1" lang="en" sz="1600">
                <a:solidFill>
                  <a:schemeClr val="dk1"/>
                </a:solidFill>
              </a:rPr>
              <a:t>Main Insights: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○"/>
            </a:pPr>
            <a:r>
              <a:rPr lang="en" sz="1600">
                <a:solidFill>
                  <a:schemeClr val="dk1"/>
                </a:solidFill>
              </a:rPr>
              <a:t>Immigration policies significantly impact trends.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○"/>
            </a:pPr>
            <a:r>
              <a:rPr lang="en" sz="1600">
                <a:solidFill>
                  <a:schemeClr val="dk1"/>
                </a:solidFill>
              </a:rPr>
              <a:t>Strict enforcement laws (e.g., 1996) led to more removals.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○"/>
            </a:pPr>
            <a:r>
              <a:rPr lang="en" sz="1600">
                <a:solidFill>
                  <a:schemeClr val="dk1"/>
                </a:solidFill>
              </a:rPr>
              <a:t>Economic and global crises influence refugee arrivals.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b="1" lang="en" sz="1600">
                <a:solidFill>
                  <a:schemeClr val="dk1"/>
                </a:solidFill>
              </a:rPr>
              <a:t>Implications: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○"/>
            </a:pPr>
            <a:r>
              <a:rPr lang="en" sz="1600">
                <a:solidFill>
                  <a:schemeClr val="dk1"/>
                </a:solidFill>
              </a:rPr>
              <a:t>Policymakers should consider long-term impacts of immigration laws.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○"/>
            </a:pPr>
            <a:r>
              <a:rPr lang="en" sz="1600">
                <a:solidFill>
                  <a:schemeClr val="dk1"/>
                </a:solidFill>
              </a:rPr>
              <a:t>Public perception of immigration often differs from data trends.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633">
                <a:latin typeface="Arial"/>
                <a:ea typeface="Arial"/>
                <a:cs typeface="Arial"/>
                <a:sym typeface="Arial"/>
              </a:rPr>
              <a:t>Limitations</a:t>
            </a:r>
            <a:endParaRPr b="1" sz="2633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Limitations of the Study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Content: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453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Limitations: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Aggregated data, lacks individual-level details.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direct causation—only correlation.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453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Methodological Limitations: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advanced statistical modeling could improve predictions.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factors (e.g., economic crises) not fully accounted for.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00">
                <a:latin typeface="Arial"/>
                <a:ea typeface="Arial"/>
                <a:cs typeface="Arial"/>
                <a:sym typeface="Arial"/>
              </a:rPr>
              <a:t>Conclusion &amp; Q&amp;A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Thoughts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Content: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Immigration trends are shaped by policy changes and global events.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analysis helps us understand these shifts objectively.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9925" y="445025"/>
            <a:ext cx="6478200" cy="4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>
                <a:latin typeface="Average"/>
                <a:ea typeface="Average"/>
                <a:cs typeface="Average"/>
                <a:sym typeface="Average"/>
              </a:rPr>
              <a:t>Introduction</a:t>
            </a:r>
            <a:r>
              <a:rPr b="1" lang="en" sz="2400">
                <a:latin typeface="Average"/>
                <a:ea typeface="Average"/>
                <a:cs typeface="Average"/>
                <a:sym typeface="Average"/>
              </a:rPr>
              <a:t> - </a:t>
            </a:r>
            <a:r>
              <a:rPr b="1" lang="en" sz="2000">
                <a:latin typeface="Average"/>
                <a:ea typeface="Average"/>
                <a:cs typeface="Average"/>
                <a:sym typeface="Average"/>
              </a:rPr>
              <a:t>Problem/ Issue of Concern</a:t>
            </a:r>
            <a:endParaRPr b="1" sz="2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Immigration in the U.S.: Trends &amp; Enforcement</a:t>
            </a:r>
            <a:endParaRPr b="1" sz="1400"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rage"/>
              <a:buChar char="●"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The U.S. has seen significant fluctuations in immigration patterns over the decades.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rage"/>
              <a:buChar char="●"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Key issues: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rage"/>
              <a:buChar char="○"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Lawful Permanent Residents (LPRs) admissions trends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rage"/>
              <a:buChar char="○"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Enforcement actions: apprehensions, removals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rage"/>
              <a:buChar char="○"/>
            </a:pPr>
            <a:r>
              <a:rPr lang="en" sz="2000">
                <a:latin typeface="Average"/>
                <a:ea typeface="Average"/>
                <a:cs typeface="Average"/>
                <a:sym typeface="Average"/>
              </a:rPr>
              <a:t>Refugee arrivals in response to global crises</a:t>
            </a:r>
            <a:endParaRPr sz="2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b="1" sz="20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300" y="445025"/>
            <a:ext cx="2049300" cy="450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Insights from Prior Studies</a:t>
            </a:r>
            <a:endParaRPr b="1" sz="2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37875" y="1062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Insights from Prior Studies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Title: What We Know from Prior Research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Content: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Studies show that immigration patterns are influenced by economic conditions, conflicts, and policy shifts.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Enforcement actions increase under stricter immigration policies (Ngai, 2004).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Refugee arrivals fluctuate based on international crises (Chishti &amp; Hipsman, 2016).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Objectives of Current Study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64224" y="1210137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Research Questions</a:t>
            </a:r>
            <a:b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Content:</a:t>
            </a:r>
            <a:endParaRPr b="1"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b="1"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Primary Question:</a:t>
            </a: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How have immigration trends, enforcement actions, and refugee arrivals changed from 1980 to 2021?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●"/>
            </a:pPr>
            <a:r>
              <a:rPr b="1"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Secondary Question:</a:t>
            </a:r>
            <a:r>
              <a:rPr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What factors may explain fluctuations in these trends?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Significance of the Study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Why This Matters</a:t>
            </a:r>
            <a:br>
              <a:rPr lang="en" sz="2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Content:</a:t>
            </a:r>
            <a:endParaRPr sz="2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Policymakers: Helps shape future immigration policies.</a:t>
            </a:r>
            <a:endParaRPr sz="2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Economists: Understanding labor market impacts.</a:t>
            </a:r>
            <a:endParaRPr sz="2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Historians &amp; Sociologists: Examining social and political influences.</a:t>
            </a:r>
            <a:endParaRPr sz="2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General Public: Dispelling myths about immigration trends.</a:t>
            </a:r>
            <a:endParaRPr sz="2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13250" y="43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488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Data &amp; Sources</a:t>
            </a:r>
            <a:endParaRPr b="1" sz="3888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Data Used in the Study</a:t>
            </a:r>
            <a:br>
              <a:rPr lang="en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Content:</a:t>
            </a:r>
            <a:endParaRPr sz="16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Dataset: U.S. Immigration Statistics (1980-2021)</a:t>
            </a:r>
            <a:endParaRPr sz="16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Source: Kaggle (Justin2028 Dataset)</a:t>
            </a:r>
            <a:endParaRPr sz="16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Link: [Insert dataset link]</a:t>
            </a:r>
            <a:endParaRPr sz="16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Sample Size: n = 42 (years from 1980-2021)</a:t>
            </a:r>
            <a:endParaRPr sz="16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Variables:</a:t>
            </a:r>
            <a:endParaRPr sz="16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Dependent Variable: Number of LPRs, Apprehensions, Removals, Refugee Arrivals</a:t>
            </a:r>
            <a:endParaRPr sz="16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Independent Variable: Year</a:t>
            </a:r>
            <a:endParaRPr sz="16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Methods</a:t>
            </a:r>
            <a:endParaRPr sz="3800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52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Analytical Approach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Content: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Statistical Tests: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Time-series analysis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 analysis (to group similar trends)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Justification: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Time-series analysis helps track long-term patterns.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 helps identify periods with similar immigration trends.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Results - Key Findings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070450"/>
            <a:ext cx="369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Immigration Trends Over Time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Content: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LPR admissions peaked in 1990 and 2006.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Apprehensions were highest in the late 1990s, declined after 2007.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Removals increased significantly after 1996.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Refugee arrivals 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fluctuate</a:t>
            </a: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based on global events.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125" y="1388248"/>
            <a:ext cx="4208999" cy="203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latin typeface="Arial"/>
                <a:ea typeface="Arial"/>
                <a:cs typeface="Arial"/>
                <a:sym typeface="Arial"/>
              </a:rPr>
              <a:t>Visualizing the Trends: 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 title="Screenshot 2025-03-12 at 12.38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22" y="1152475"/>
            <a:ext cx="3112926" cy="378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 title="Screenshot 2025-03-12 at 12.39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573" y="1017725"/>
            <a:ext cx="3160574" cy="38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